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33" r:id="rId13"/>
    <p:sldId id="264" r:id="rId14"/>
    <p:sldId id="266" r:id="rId15"/>
    <p:sldId id="265" r:id="rId16"/>
    <p:sldId id="276" r:id="rId17"/>
    <p:sldId id="303" r:id="rId18"/>
    <p:sldId id="293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121619"/>
    <a:srgbClr val="0948CB"/>
    <a:srgbClr val="F2F4F8"/>
    <a:srgbClr val="1C7DDB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85174"/>
  </p:normalViewPr>
  <p:slideViewPr>
    <p:cSldViewPr snapToGrid="0" snapToObjects="1">
      <p:cViewPr varScale="1">
        <p:scale>
          <a:sx n="63" d="100"/>
          <a:sy n="63" d="100"/>
        </p:scale>
        <p:origin x="96" y="7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hyperlink" Target="https://github.com/pancakemike/IBM-Data-Science-Professional-Certificate/blob/main/Course%2010.%20Applied%20Data%20Science%20Capstone/jupyter-labs-spacex-data-collection-api.ipynb" TargetMode="Externa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hyperlink" Target="https://github.com/pancakemike/IBM-Data-Science-Professional-Certificate/blob/main/Course%2010.%20Applied%20Data%20Science%20Capstone/jupyter-labs-webscraping.ipynb" TargetMode="Externa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5" Type="http://schemas.openxmlformats.org/officeDocument/2006/relationships/hyperlink" Target="https://github.com/pancakemike/IBM-Data-Science-Professional-Certificate/blob/main/Course%2010.%20Applied%20Data%20Science%20Capstone/jupyter-labs-spacex-data-collection-api.ipynb" TargetMode="External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5" Type="http://schemas.openxmlformats.org/officeDocument/2006/relationships/hyperlink" Target="https://github.com/pancakemike/IBM-Data-Science-Professional-Certificate/blob/main/Course%2010.%20Applied%20Data%20Science%20Capstone/jupyter-labs-webscraping.ipynb" TargetMode="External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B95107-3E6D-4E32-9E41-869E031DFF6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C09520-9ADB-4844-9247-B4A69B0965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Result: Data Frame with 90 Falcon 9 Launches and 17 labels. No null values</a:t>
          </a:r>
        </a:p>
      </dgm:t>
    </dgm:pt>
    <dgm:pt modelId="{E8F49C10-306B-48E3-A208-3B4DDCA01DC5}" type="parTrans" cxnId="{9FC0A433-343E-42F6-B08F-5BB7E42ECD2F}">
      <dgm:prSet/>
      <dgm:spPr/>
      <dgm:t>
        <a:bodyPr/>
        <a:lstStyle/>
        <a:p>
          <a:endParaRPr lang="en-US"/>
        </a:p>
      </dgm:t>
    </dgm:pt>
    <dgm:pt modelId="{B498418B-7953-46C3-8A57-C866C755822A}" type="sibTrans" cxnId="{9FC0A433-343E-42F6-B08F-5BB7E42ECD2F}">
      <dgm:prSet/>
      <dgm:spPr/>
      <dgm:t>
        <a:bodyPr/>
        <a:lstStyle/>
        <a:p>
          <a:endParaRPr lang="en-US"/>
        </a:p>
      </dgm:t>
    </dgm:pt>
    <dgm:pt modelId="{EC9A49CF-E6C2-4DEB-8352-0AD90561D8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1"/>
            </a:rPr>
            <a:t>SpaceX API </a:t>
          </a:r>
          <a:r>
            <a:rPr lang="en-US" dirty="0" err="1">
              <a:hlinkClick xmlns:r="http://schemas.openxmlformats.org/officeDocument/2006/relationships" r:id="rId1"/>
            </a:rPr>
            <a:t>Github</a:t>
          </a:r>
          <a:r>
            <a:rPr lang="en-US" dirty="0">
              <a:hlinkClick xmlns:r="http://schemas.openxmlformats.org/officeDocument/2006/relationships" r:id="rId1"/>
            </a:rPr>
            <a:t> </a:t>
          </a:r>
          <a:endParaRPr lang="en-US" dirty="0"/>
        </a:p>
      </dgm:t>
    </dgm:pt>
    <dgm:pt modelId="{9B982051-DACB-4D69-8D65-EE6D6B9BB65A}" type="parTrans" cxnId="{7621C5CA-49C6-47E7-BF9F-35966D3561F6}">
      <dgm:prSet/>
      <dgm:spPr/>
      <dgm:t>
        <a:bodyPr/>
        <a:lstStyle/>
        <a:p>
          <a:endParaRPr lang="en-US"/>
        </a:p>
      </dgm:t>
    </dgm:pt>
    <dgm:pt modelId="{46126F25-789C-4D4F-8FB7-909A59FA0D01}" type="sibTrans" cxnId="{7621C5CA-49C6-47E7-BF9F-35966D3561F6}">
      <dgm:prSet/>
      <dgm:spPr/>
      <dgm:t>
        <a:bodyPr/>
        <a:lstStyle/>
        <a:p>
          <a:endParaRPr lang="en-US"/>
        </a:p>
      </dgm:t>
    </dgm:pt>
    <dgm:pt modelId="{E0EB32D4-00CA-4709-A86C-F76C98A7244E}" type="pres">
      <dgm:prSet presAssocID="{2DB95107-3E6D-4E32-9E41-869E031DFF64}" presName="root" presStyleCnt="0">
        <dgm:presLayoutVars>
          <dgm:dir/>
          <dgm:resizeHandles val="exact"/>
        </dgm:presLayoutVars>
      </dgm:prSet>
      <dgm:spPr/>
    </dgm:pt>
    <dgm:pt modelId="{59A5ACFB-F529-4DF5-9EB6-889E6EC80C11}" type="pres">
      <dgm:prSet presAssocID="{9DC09520-9ADB-4844-9247-B4A69B096561}" presName="compNode" presStyleCnt="0"/>
      <dgm:spPr/>
    </dgm:pt>
    <dgm:pt modelId="{CF47C225-738F-4475-AFE3-ABDF6E5AE1D9}" type="pres">
      <dgm:prSet presAssocID="{9DC09520-9ADB-4844-9247-B4A69B096561}" presName="bgRect" presStyleLbl="bgShp" presStyleIdx="0" presStyleCnt="2"/>
      <dgm:spPr/>
    </dgm:pt>
    <dgm:pt modelId="{92B390E6-6B3E-45D1-9508-2821DB1225D7}" type="pres">
      <dgm:prSet presAssocID="{9DC09520-9ADB-4844-9247-B4A69B096561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272BFD9E-F638-418A-ACC1-3DE8F92B7AC6}" type="pres">
      <dgm:prSet presAssocID="{9DC09520-9ADB-4844-9247-B4A69B096561}" presName="spaceRect" presStyleCnt="0"/>
      <dgm:spPr/>
    </dgm:pt>
    <dgm:pt modelId="{247411C1-7870-49F6-AF83-FE86B129F409}" type="pres">
      <dgm:prSet presAssocID="{9DC09520-9ADB-4844-9247-B4A69B096561}" presName="parTx" presStyleLbl="revTx" presStyleIdx="0" presStyleCnt="2">
        <dgm:presLayoutVars>
          <dgm:chMax val="0"/>
          <dgm:chPref val="0"/>
        </dgm:presLayoutVars>
      </dgm:prSet>
      <dgm:spPr/>
    </dgm:pt>
    <dgm:pt modelId="{831E8040-706F-4476-938A-5966EC17369C}" type="pres">
      <dgm:prSet presAssocID="{B498418B-7953-46C3-8A57-C866C755822A}" presName="sibTrans" presStyleCnt="0"/>
      <dgm:spPr/>
    </dgm:pt>
    <dgm:pt modelId="{8A1FB34F-A09D-429A-9D56-AE77EB616604}" type="pres">
      <dgm:prSet presAssocID="{EC9A49CF-E6C2-4DEB-8352-0AD90561D826}" presName="compNode" presStyleCnt="0"/>
      <dgm:spPr/>
    </dgm:pt>
    <dgm:pt modelId="{BE43E203-1EF8-4D8E-97C5-0DB94185173F}" type="pres">
      <dgm:prSet presAssocID="{EC9A49CF-E6C2-4DEB-8352-0AD90561D826}" presName="bgRect" presStyleLbl="bgShp" presStyleIdx="1" presStyleCnt="2" custLinFactNeighborX="-1093" custLinFactNeighborY="2365"/>
      <dgm:spPr/>
    </dgm:pt>
    <dgm:pt modelId="{C7D85B9A-80E2-436B-9302-EF24FBB49149}" type="pres">
      <dgm:prSet presAssocID="{EC9A49CF-E6C2-4DEB-8352-0AD90561D826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a de flujo"/>
        </a:ext>
      </dgm:extLst>
    </dgm:pt>
    <dgm:pt modelId="{CD40019E-347C-4567-8AB8-C6489E1F54FD}" type="pres">
      <dgm:prSet presAssocID="{EC9A49CF-E6C2-4DEB-8352-0AD90561D826}" presName="spaceRect" presStyleCnt="0"/>
      <dgm:spPr/>
    </dgm:pt>
    <dgm:pt modelId="{2980651A-61D8-4A35-90F2-26DB4286F8E2}" type="pres">
      <dgm:prSet presAssocID="{EC9A49CF-E6C2-4DEB-8352-0AD90561D82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FC0A433-343E-42F6-B08F-5BB7E42ECD2F}" srcId="{2DB95107-3E6D-4E32-9E41-869E031DFF64}" destId="{9DC09520-9ADB-4844-9247-B4A69B096561}" srcOrd="0" destOrd="0" parTransId="{E8F49C10-306B-48E3-A208-3B4DDCA01DC5}" sibTransId="{B498418B-7953-46C3-8A57-C866C755822A}"/>
    <dgm:cxn modelId="{681D226D-D3E3-4528-B079-DC2E9457BE09}" type="presOf" srcId="{EC9A49CF-E6C2-4DEB-8352-0AD90561D826}" destId="{2980651A-61D8-4A35-90F2-26DB4286F8E2}" srcOrd="0" destOrd="0" presId="urn:microsoft.com/office/officeart/2018/2/layout/IconVerticalSolidList"/>
    <dgm:cxn modelId="{C2869C86-3537-4EEC-8562-30BB400703F0}" type="presOf" srcId="{2DB95107-3E6D-4E32-9E41-869E031DFF64}" destId="{E0EB32D4-00CA-4709-A86C-F76C98A7244E}" srcOrd="0" destOrd="0" presId="urn:microsoft.com/office/officeart/2018/2/layout/IconVerticalSolidList"/>
    <dgm:cxn modelId="{7621C5CA-49C6-47E7-BF9F-35966D3561F6}" srcId="{2DB95107-3E6D-4E32-9E41-869E031DFF64}" destId="{EC9A49CF-E6C2-4DEB-8352-0AD90561D826}" srcOrd="1" destOrd="0" parTransId="{9B982051-DACB-4D69-8D65-EE6D6B9BB65A}" sibTransId="{46126F25-789C-4D4F-8FB7-909A59FA0D01}"/>
    <dgm:cxn modelId="{B79347DD-A561-437D-B820-326542C90DCB}" type="presOf" srcId="{9DC09520-9ADB-4844-9247-B4A69B096561}" destId="{247411C1-7870-49F6-AF83-FE86B129F409}" srcOrd="0" destOrd="0" presId="urn:microsoft.com/office/officeart/2018/2/layout/IconVerticalSolidList"/>
    <dgm:cxn modelId="{95C6EE86-6F23-4C7E-ADD6-8B13C703D88D}" type="presParOf" srcId="{E0EB32D4-00CA-4709-A86C-F76C98A7244E}" destId="{59A5ACFB-F529-4DF5-9EB6-889E6EC80C11}" srcOrd="0" destOrd="0" presId="urn:microsoft.com/office/officeart/2018/2/layout/IconVerticalSolidList"/>
    <dgm:cxn modelId="{E6FBF474-74BE-4942-BF10-BCBA7A29924B}" type="presParOf" srcId="{59A5ACFB-F529-4DF5-9EB6-889E6EC80C11}" destId="{CF47C225-738F-4475-AFE3-ABDF6E5AE1D9}" srcOrd="0" destOrd="0" presId="urn:microsoft.com/office/officeart/2018/2/layout/IconVerticalSolidList"/>
    <dgm:cxn modelId="{AA8FE40B-6695-4C95-B667-4C55E9A4A432}" type="presParOf" srcId="{59A5ACFB-F529-4DF5-9EB6-889E6EC80C11}" destId="{92B390E6-6B3E-45D1-9508-2821DB1225D7}" srcOrd="1" destOrd="0" presId="urn:microsoft.com/office/officeart/2018/2/layout/IconVerticalSolidList"/>
    <dgm:cxn modelId="{FC3D8614-BC6D-4ED9-964A-BEDEA6133EAA}" type="presParOf" srcId="{59A5ACFB-F529-4DF5-9EB6-889E6EC80C11}" destId="{272BFD9E-F638-418A-ACC1-3DE8F92B7AC6}" srcOrd="2" destOrd="0" presId="urn:microsoft.com/office/officeart/2018/2/layout/IconVerticalSolidList"/>
    <dgm:cxn modelId="{6A78730B-2186-40E5-B6B9-5FC437AC0ABB}" type="presParOf" srcId="{59A5ACFB-F529-4DF5-9EB6-889E6EC80C11}" destId="{247411C1-7870-49F6-AF83-FE86B129F409}" srcOrd="3" destOrd="0" presId="urn:microsoft.com/office/officeart/2018/2/layout/IconVerticalSolidList"/>
    <dgm:cxn modelId="{0F70E50E-1DCE-447F-A9B5-C425F22B98AD}" type="presParOf" srcId="{E0EB32D4-00CA-4709-A86C-F76C98A7244E}" destId="{831E8040-706F-4476-938A-5966EC17369C}" srcOrd="1" destOrd="0" presId="urn:microsoft.com/office/officeart/2018/2/layout/IconVerticalSolidList"/>
    <dgm:cxn modelId="{6959DD93-9041-4D33-95A6-AE2A5B6D9579}" type="presParOf" srcId="{E0EB32D4-00CA-4709-A86C-F76C98A7244E}" destId="{8A1FB34F-A09D-429A-9D56-AE77EB616604}" srcOrd="2" destOrd="0" presId="urn:microsoft.com/office/officeart/2018/2/layout/IconVerticalSolidList"/>
    <dgm:cxn modelId="{DDE63385-522B-4DB3-8819-E0855E58B295}" type="presParOf" srcId="{8A1FB34F-A09D-429A-9D56-AE77EB616604}" destId="{BE43E203-1EF8-4D8E-97C5-0DB94185173F}" srcOrd="0" destOrd="0" presId="urn:microsoft.com/office/officeart/2018/2/layout/IconVerticalSolidList"/>
    <dgm:cxn modelId="{7DB71F9A-7CF4-479C-8E46-5972168B72E3}" type="presParOf" srcId="{8A1FB34F-A09D-429A-9D56-AE77EB616604}" destId="{C7D85B9A-80E2-436B-9302-EF24FBB49149}" srcOrd="1" destOrd="0" presId="urn:microsoft.com/office/officeart/2018/2/layout/IconVerticalSolidList"/>
    <dgm:cxn modelId="{3F539CA8-34A2-46A9-A2B2-3E0F1332977A}" type="presParOf" srcId="{8A1FB34F-A09D-429A-9D56-AE77EB616604}" destId="{CD40019E-347C-4567-8AB8-C6489E1F54FD}" srcOrd="2" destOrd="0" presId="urn:microsoft.com/office/officeart/2018/2/layout/IconVerticalSolidList"/>
    <dgm:cxn modelId="{B8741750-8ADD-4E4D-B179-746776C45EEB}" type="presParOf" srcId="{8A1FB34F-A09D-429A-9D56-AE77EB616604}" destId="{2980651A-61D8-4A35-90F2-26DB4286F8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B95107-3E6D-4E32-9E41-869E031DFF6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C09520-9ADB-4844-9247-B4A69B0965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Result: Data Frame with 121 Falcon 9 Launches and 11 labels. No null values</a:t>
          </a:r>
        </a:p>
      </dgm:t>
    </dgm:pt>
    <dgm:pt modelId="{E8F49C10-306B-48E3-A208-3B4DDCA01DC5}" type="parTrans" cxnId="{9FC0A433-343E-42F6-B08F-5BB7E42ECD2F}">
      <dgm:prSet/>
      <dgm:spPr/>
      <dgm:t>
        <a:bodyPr/>
        <a:lstStyle/>
        <a:p>
          <a:endParaRPr lang="en-US"/>
        </a:p>
      </dgm:t>
    </dgm:pt>
    <dgm:pt modelId="{B498418B-7953-46C3-8A57-C866C755822A}" type="sibTrans" cxnId="{9FC0A433-343E-42F6-B08F-5BB7E42ECD2F}">
      <dgm:prSet/>
      <dgm:spPr/>
      <dgm:t>
        <a:bodyPr/>
        <a:lstStyle/>
        <a:p>
          <a:endParaRPr lang="en-US"/>
        </a:p>
      </dgm:t>
    </dgm:pt>
    <dgm:pt modelId="{EC9A49CF-E6C2-4DEB-8352-0AD90561D8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1"/>
            </a:rPr>
            <a:t>Data Collection </a:t>
          </a:r>
          <a:r>
            <a:rPr lang="en-US" dirty="0" err="1">
              <a:hlinkClick xmlns:r="http://schemas.openxmlformats.org/officeDocument/2006/relationships" r:id="rId1"/>
            </a:rPr>
            <a:t>Github</a:t>
          </a:r>
          <a:r>
            <a:rPr lang="en-US" dirty="0">
              <a:hlinkClick xmlns:r="http://schemas.openxmlformats.org/officeDocument/2006/relationships" r:id="rId1"/>
            </a:rPr>
            <a:t> </a:t>
          </a:r>
          <a:endParaRPr lang="en-US" dirty="0"/>
        </a:p>
      </dgm:t>
    </dgm:pt>
    <dgm:pt modelId="{9B982051-DACB-4D69-8D65-EE6D6B9BB65A}" type="parTrans" cxnId="{7621C5CA-49C6-47E7-BF9F-35966D3561F6}">
      <dgm:prSet/>
      <dgm:spPr/>
      <dgm:t>
        <a:bodyPr/>
        <a:lstStyle/>
        <a:p>
          <a:endParaRPr lang="en-US"/>
        </a:p>
      </dgm:t>
    </dgm:pt>
    <dgm:pt modelId="{46126F25-789C-4D4F-8FB7-909A59FA0D01}" type="sibTrans" cxnId="{7621C5CA-49C6-47E7-BF9F-35966D3561F6}">
      <dgm:prSet/>
      <dgm:spPr/>
      <dgm:t>
        <a:bodyPr/>
        <a:lstStyle/>
        <a:p>
          <a:endParaRPr lang="en-US"/>
        </a:p>
      </dgm:t>
    </dgm:pt>
    <dgm:pt modelId="{E0EB32D4-00CA-4709-A86C-F76C98A7244E}" type="pres">
      <dgm:prSet presAssocID="{2DB95107-3E6D-4E32-9E41-869E031DFF64}" presName="root" presStyleCnt="0">
        <dgm:presLayoutVars>
          <dgm:dir/>
          <dgm:resizeHandles val="exact"/>
        </dgm:presLayoutVars>
      </dgm:prSet>
      <dgm:spPr/>
    </dgm:pt>
    <dgm:pt modelId="{59A5ACFB-F529-4DF5-9EB6-889E6EC80C11}" type="pres">
      <dgm:prSet presAssocID="{9DC09520-9ADB-4844-9247-B4A69B096561}" presName="compNode" presStyleCnt="0"/>
      <dgm:spPr/>
    </dgm:pt>
    <dgm:pt modelId="{CF47C225-738F-4475-AFE3-ABDF6E5AE1D9}" type="pres">
      <dgm:prSet presAssocID="{9DC09520-9ADB-4844-9247-B4A69B096561}" presName="bgRect" presStyleLbl="bgShp" presStyleIdx="0" presStyleCnt="2"/>
      <dgm:spPr/>
    </dgm:pt>
    <dgm:pt modelId="{92B390E6-6B3E-45D1-9508-2821DB1225D7}" type="pres">
      <dgm:prSet presAssocID="{9DC09520-9ADB-4844-9247-B4A69B096561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272BFD9E-F638-418A-ACC1-3DE8F92B7AC6}" type="pres">
      <dgm:prSet presAssocID="{9DC09520-9ADB-4844-9247-B4A69B096561}" presName="spaceRect" presStyleCnt="0"/>
      <dgm:spPr/>
    </dgm:pt>
    <dgm:pt modelId="{247411C1-7870-49F6-AF83-FE86B129F409}" type="pres">
      <dgm:prSet presAssocID="{9DC09520-9ADB-4844-9247-B4A69B096561}" presName="parTx" presStyleLbl="revTx" presStyleIdx="0" presStyleCnt="2">
        <dgm:presLayoutVars>
          <dgm:chMax val="0"/>
          <dgm:chPref val="0"/>
        </dgm:presLayoutVars>
      </dgm:prSet>
      <dgm:spPr/>
    </dgm:pt>
    <dgm:pt modelId="{831E8040-706F-4476-938A-5966EC17369C}" type="pres">
      <dgm:prSet presAssocID="{B498418B-7953-46C3-8A57-C866C755822A}" presName="sibTrans" presStyleCnt="0"/>
      <dgm:spPr/>
    </dgm:pt>
    <dgm:pt modelId="{8A1FB34F-A09D-429A-9D56-AE77EB616604}" type="pres">
      <dgm:prSet presAssocID="{EC9A49CF-E6C2-4DEB-8352-0AD90561D826}" presName="compNode" presStyleCnt="0"/>
      <dgm:spPr/>
    </dgm:pt>
    <dgm:pt modelId="{BE43E203-1EF8-4D8E-97C5-0DB94185173F}" type="pres">
      <dgm:prSet presAssocID="{EC9A49CF-E6C2-4DEB-8352-0AD90561D826}" presName="bgRect" presStyleLbl="bgShp" presStyleIdx="1" presStyleCnt="2" custLinFactNeighborX="-1093" custLinFactNeighborY="2365"/>
      <dgm:spPr/>
    </dgm:pt>
    <dgm:pt modelId="{C7D85B9A-80E2-436B-9302-EF24FBB49149}" type="pres">
      <dgm:prSet presAssocID="{EC9A49CF-E6C2-4DEB-8352-0AD90561D826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a de flujo"/>
        </a:ext>
      </dgm:extLst>
    </dgm:pt>
    <dgm:pt modelId="{CD40019E-347C-4567-8AB8-C6489E1F54FD}" type="pres">
      <dgm:prSet presAssocID="{EC9A49CF-E6C2-4DEB-8352-0AD90561D826}" presName="spaceRect" presStyleCnt="0"/>
      <dgm:spPr/>
    </dgm:pt>
    <dgm:pt modelId="{2980651A-61D8-4A35-90F2-26DB4286F8E2}" type="pres">
      <dgm:prSet presAssocID="{EC9A49CF-E6C2-4DEB-8352-0AD90561D82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FC0A433-343E-42F6-B08F-5BB7E42ECD2F}" srcId="{2DB95107-3E6D-4E32-9E41-869E031DFF64}" destId="{9DC09520-9ADB-4844-9247-B4A69B096561}" srcOrd="0" destOrd="0" parTransId="{E8F49C10-306B-48E3-A208-3B4DDCA01DC5}" sibTransId="{B498418B-7953-46C3-8A57-C866C755822A}"/>
    <dgm:cxn modelId="{681D226D-D3E3-4528-B079-DC2E9457BE09}" type="presOf" srcId="{EC9A49CF-E6C2-4DEB-8352-0AD90561D826}" destId="{2980651A-61D8-4A35-90F2-26DB4286F8E2}" srcOrd="0" destOrd="0" presId="urn:microsoft.com/office/officeart/2018/2/layout/IconVerticalSolidList"/>
    <dgm:cxn modelId="{C2869C86-3537-4EEC-8562-30BB400703F0}" type="presOf" srcId="{2DB95107-3E6D-4E32-9E41-869E031DFF64}" destId="{E0EB32D4-00CA-4709-A86C-F76C98A7244E}" srcOrd="0" destOrd="0" presId="urn:microsoft.com/office/officeart/2018/2/layout/IconVerticalSolidList"/>
    <dgm:cxn modelId="{7621C5CA-49C6-47E7-BF9F-35966D3561F6}" srcId="{2DB95107-3E6D-4E32-9E41-869E031DFF64}" destId="{EC9A49CF-E6C2-4DEB-8352-0AD90561D826}" srcOrd="1" destOrd="0" parTransId="{9B982051-DACB-4D69-8D65-EE6D6B9BB65A}" sibTransId="{46126F25-789C-4D4F-8FB7-909A59FA0D01}"/>
    <dgm:cxn modelId="{B79347DD-A561-437D-B820-326542C90DCB}" type="presOf" srcId="{9DC09520-9ADB-4844-9247-B4A69B096561}" destId="{247411C1-7870-49F6-AF83-FE86B129F409}" srcOrd="0" destOrd="0" presId="urn:microsoft.com/office/officeart/2018/2/layout/IconVerticalSolidList"/>
    <dgm:cxn modelId="{95C6EE86-6F23-4C7E-ADD6-8B13C703D88D}" type="presParOf" srcId="{E0EB32D4-00CA-4709-A86C-F76C98A7244E}" destId="{59A5ACFB-F529-4DF5-9EB6-889E6EC80C11}" srcOrd="0" destOrd="0" presId="urn:microsoft.com/office/officeart/2018/2/layout/IconVerticalSolidList"/>
    <dgm:cxn modelId="{E6FBF474-74BE-4942-BF10-BCBA7A29924B}" type="presParOf" srcId="{59A5ACFB-F529-4DF5-9EB6-889E6EC80C11}" destId="{CF47C225-738F-4475-AFE3-ABDF6E5AE1D9}" srcOrd="0" destOrd="0" presId="urn:microsoft.com/office/officeart/2018/2/layout/IconVerticalSolidList"/>
    <dgm:cxn modelId="{AA8FE40B-6695-4C95-B667-4C55E9A4A432}" type="presParOf" srcId="{59A5ACFB-F529-4DF5-9EB6-889E6EC80C11}" destId="{92B390E6-6B3E-45D1-9508-2821DB1225D7}" srcOrd="1" destOrd="0" presId="urn:microsoft.com/office/officeart/2018/2/layout/IconVerticalSolidList"/>
    <dgm:cxn modelId="{FC3D8614-BC6D-4ED9-964A-BEDEA6133EAA}" type="presParOf" srcId="{59A5ACFB-F529-4DF5-9EB6-889E6EC80C11}" destId="{272BFD9E-F638-418A-ACC1-3DE8F92B7AC6}" srcOrd="2" destOrd="0" presId="urn:microsoft.com/office/officeart/2018/2/layout/IconVerticalSolidList"/>
    <dgm:cxn modelId="{6A78730B-2186-40E5-B6B9-5FC437AC0ABB}" type="presParOf" srcId="{59A5ACFB-F529-4DF5-9EB6-889E6EC80C11}" destId="{247411C1-7870-49F6-AF83-FE86B129F409}" srcOrd="3" destOrd="0" presId="urn:microsoft.com/office/officeart/2018/2/layout/IconVerticalSolidList"/>
    <dgm:cxn modelId="{0F70E50E-1DCE-447F-A9B5-C425F22B98AD}" type="presParOf" srcId="{E0EB32D4-00CA-4709-A86C-F76C98A7244E}" destId="{831E8040-706F-4476-938A-5966EC17369C}" srcOrd="1" destOrd="0" presId="urn:microsoft.com/office/officeart/2018/2/layout/IconVerticalSolidList"/>
    <dgm:cxn modelId="{6959DD93-9041-4D33-95A6-AE2A5B6D9579}" type="presParOf" srcId="{E0EB32D4-00CA-4709-A86C-F76C98A7244E}" destId="{8A1FB34F-A09D-429A-9D56-AE77EB616604}" srcOrd="2" destOrd="0" presId="urn:microsoft.com/office/officeart/2018/2/layout/IconVerticalSolidList"/>
    <dgm:cxn modelId="{DDE63385-522B-4DB3-8819-E0855E58B295}" type="presParOf" srcId="{8A1FB34F-A09D-429A-9D56-AE77EB616604}" destId="{BE43E203-1EF8-4D8E-97C5-0DB94185173F}" srcOrd="0" destOrd="0" presId="urn:microsoft.com/office/officeart/2018/2/layout/IconVerticalSolidList"/>
    <dgm:cxn modelId="{7DB71F9A-7CF4-479C-8E46-5972168B72E3}" type="presParOf" srcId="{8A1FB34F-A09D-429A-9D56-AE77EB616604}" destId="{C7D85B9A-80E2-436B-9302-EF24FBB49149}" srcOrd="1" destOrd="0" presId="urn:microsoft.com/office/officeart/2018/2/layout/IconVerticalSolidList"/>
    <dgm:cxn modelId="{3F539CA8-34A2-46A9-A2B2-3E0F1332977A}" type="presParOf" srcId="{8A1FB34F-A09D-429A-9D56-AE77EB616604}" destId="{CD40019E-347C-4567-8AB8-C6489E1F54FD}" srcOrd="2" destOrd="0" presId="urn:microsoft.com/office/officeart/2018/2/layout/IconVerticalSolidList"/>
    <dgm:cxn modelId="{B8741750-8ADD-4E4D-B179-746776C45EEB}" type="presParOf" srcId="{8A1FB34F-A09D-429A-9D56-AE77EB616604}" destId="{2980651A-61D8-4A35-90F2-26DB4286F8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7C225-738F-4475-AFE3-ABDF6E5AE1D9}">
      <dsp:nvSpPr>
        <dsp:cNvPr id="0" name=""/>
        <dsp:cNvSpPr/>
      </dsp:nvSpPr>
      <dsp:spPr>
        <a:xfrm>
          <a:off x="0" y="686712"/>
          <a:ext cx="4640262" cy="12677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B390E6-6B3E-45D1-9508-2821DB1225D7}">
      <dsp:nvSpPr>
        <dsp:cNvPr id="0" name=""/>
        <dsp:cNvSpPr/>
      </dsp:nvSpPr>
      <dsp:spPr>
        <a:xfrm>
          <a:off x="383502" y="971962"/>
          <a:ext cx="697277" cy="6972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411C1-7870-49F6-AF83-FE86B129F409}">
      <dsp:nvSpPr>
        <dsp:cNvPr id="0" name=""/>
        <dsp:cNvSpPr/>
      </dsp:nvSpPr>
      <dsp:spPr>
        <a:xfrm>
          <a:off x="1464283" y="686712"/>
          <a:ext cx="3175979" cy="1267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73" tIns="134173" rIns="134173" bIns="13417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Result: Data Frame with 90 Falcon 9 Launches and 17 labels. No null values</a:t>
          </a:r>
        </a:p>
      </dsp:txBody>
      <dsp:txXfrm>
        <a:off x="1464283" y="686712"/>
        <a:ext cx="3175979" cy="1267777"/>
      </dsp:txXfrm>
    </dsp:sp>
    <dsp:sp modelId="{BE43E203-1EF8-4D8E-97C5-0DB94185173F}">
      <dsp:nvSpPr>
        <dsp:cNvPr id="0" name=""/>
        <dsp:cNvSpPr/>
      </dsp:nvSpPr>
      <dsp:spPr>
        <a:xfrm>
          <a:off x="0" y="2301417"/>
          <a:ext cx="4640262" cy="12677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85B9A-80E2-436B-9302-EF24FBB49149}">
      <dsp:nvSpPr>
        <dsp:cNvPr id="0" name=""/>
        <dsp:cNvSpPr/>
      </dsp:nvSpPr>
      <dsp:spPr>
        <a:xfrm>
          <a:off x="383502" y="2556684"/>
          <a:ext cx="697277" cy="6972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0651A-61D8-4A35-90F2-26DB4286F8E2}">
      <dsp:nvSpPr>
        <dsp:cNvPr id="0" name=""/>
        <dsp:cNvSpPr/>
      </dsp:nvSpPr>
      <dsp:spPr>
        <a:xfrm>
          <a:off x="1464283" y="2271434"/>
          <a:ext cx="3175979" cy="1267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73" tIns="134173" rIns="134173" bIns="13417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hlinkClick xmlns:r="http://schemas.openxmlformats.org/officeDocument/2006/relationships" r:id="rId5"/>
            </a:rPr>
            <a:t>SpaceX API </a:t>
          </a:r>
          <a:r>
            <a:rPr lang="en-US" sz="2100" kern="1200" dirty="0" err="1">
              <a:hlinkClick xmlns:r="http://schemas.openxmlformats.org/officeDocument/2006/relationships" r:id="rId5"/>
            </a:rPr>
            <a:t>Github</a:t>
          </a:r>
          <a:r>
            <a:rPr lang="en-US" sz="2100" kern="1200" dirty="0">
              <a:hlinkClick xmlns:r="http://schemas.openxmlformats.org/officeDocument/2006/relationships" r:id="rId5"/>
            </a:rPr>
            <a:t> </a:t>
          </a:r>
          <a:endParaRPr lang="en-US" sz="2100" kern="1200" dirty="0"/>
        </a:p>
      </dsp:txBody>
      <dsp:txXfrm>
        <a:off x="1464283" y="2271434"/>
        <a:ext cx="3175979" cy="12677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7C225-738F-4475-AFE3-ABDF6E5AE1D9}">
      <dsp:nvSpPr>
        <dsp:cNvPr id="0" name=""/>
        <dsp:cNvSpPr/>
      </dsp:nvSpPr>
      <dsp:spPr>
        <a:xfrm>
          <a:off x="0" y="686712"/>
          <a:ext cx="4640262" cy="12677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B390E6-6B3E-45D1-9508-2821DB1225D7}">
      <dsp:nvSpPr>
        <dsp:cNvPr id="0" name=""/>
        <dsp:cNvSpPr/>
      </dsp:nvSpPr>
      <dsp:spPr>
        <a:xfrm>
          <a:off x="383502" y="971962"/>
          <a:ext cx="697277" cy="6972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411C1-7870-49F6-AF83-FE86B129F409}">
      <dsp:nvSpPr>
        <dsp:cNvPr id="0" name=""/>
        <dsp:cNvSpPr/>
      </dsp:nvSpPr>
      <dsp:spPr>
        <a:xfrm>
          <a:off x="1464283" y="686712"/>
          <a:ext cx="3175979" cy="1267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73" tIns="134173" rIns="134173" bIns="13417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Result: Data Frame with 121 Falcon 9 Launches and 11 labels. No null values</a:t>
          </a:r>
        </a:p>
      </dsp:txBody>
      <dsp:txXfrm>
        <a:off x="1464283" y="686712"/>
        <a:ext cx="3175979" cy="1267777"/>
      </dsp:txXfrm>
    </dsp:sp>
    <dsp:sp modelId="{BE43E203-1EF8-4D8E-97C5-0DB94185173F}">
      <dsp:nvSpPr>
        <dsp:cNvPr id="0" name=""/>
        <dsp:cNvSpPr/>
      </dsp:nvSpPr>
      <dsp:spPr>
        <a:xfrm>
          <a:off x="0" y="2301417"/>
          <a:ext cx="4640262" cy="12677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85B9A-80E2-436B-9302-EF24FBB49149}">
      <dsp:nvSpPr>
        <dsp:cNvPr id="0" name=""/>
        <dsp:cNvSpPr/>
      </dsp:nvSpPr>
      <dsp:spPr>
        <a:xfrm>
          <a:off x="383502" y="2556684"/>
          <a:ext cx="697277" cy="6972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80651A-61D8-4A35-90F2-26DB4286F8E2}">
      <dsp:nvSpPr>
        <dsp:cNvPr id="0" name=""/>
        <dsp:cNvSpPr/>
      </dsp:nvSpPr>
      <dsp:spPr>
        <a:xfrm>
          <a:off x="1464283" y="2271434"/>
          <a:ext cx="3175979" cy="1267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173" tIns="134173" rIns="134173" bIns="134173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hlinkClick xmlns:r="http://schemas.openxmlformats.org/officeDocument/2006/relationships" r:id="rId5"/>
            </a:rPr>
            <a:t>Data Collection </a:t>
          </a:r>
          <a:r>
            <a:rPr lang="en-US" sz="2100" kern="1200" dirty="0" err="1">
              <a:hlinkClick xmlns:r="http://schemas.openxmlformats.org/officeDocument/2006/relationships" r:id="rId5"/>
            </a:rPr>
            <a:t>Github</a:t>
          </a:r>
          <a:r>
            <a:rPr lang="en-US" sz="2100" kern="1200" dirty="0">
              <a:hlinkClick xmlns:r="http://schemas.openxmlformats.org/officeDocument/2006/relationships" r:id="rId5"/>
            </a:rPr>
            <a:t> </a:t>
          </a:r>
          <a:endParaRPr lang="en-US" sz="2100" kern="1200" dirty="0"/>
        </a:p>
      </dsp:txBody>
      <dsp:txXfrm>
        <a:off x="1464283" y="2271434"/>
        <a:ext cx="3175979" cy="12677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cakemike/IBM-Data-Science-Professional-Certificate/blob/main/Course%2010.%20Applied%20Data%20Science%20Capstone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cakemike/IBM-Data-Science-Professional-Certificate/blob/main/Course%2010.%20Applied%20Data%20Science%20Capstone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cakemike/IBM-Data-Science-Professional-Certificate/blob/main/Course%2010.%20Applied%20Data%20Science%20Capstone/jupyter-labs-eda-sql-coursera_sqllite-bak-2025-06-29-19-58-53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cakemike/IBM-Data-Science-Professional-Certificate/blob/main/Course%2010.%20Applied%20Data%20Science%20Capstone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cakemike/IBM-Data-Science-Professional-Certificate/blob/main/Course%2010.%20Applied%20Data%20Science%20Capstone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8033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&lt;Miguel Angel Solano Valdez&gt;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&lt;June 28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, 2025&gt;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124309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Once the data was stored into Data Frames, two tasks were performed: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site with the highest number of launches was CCAFS SLC 40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number of launches was sent to the GT 0rbit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Setting training labels</a:t>
            </a:r>
          </a:p>
          <a:p>
            <a:pPr lvl="2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class label was created. Values 0 and 1. 0 for bad outcome and 1 for good outcome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were 66% successful launches.</a:t>
            </a:r>
          </a:p>
          <a:p>
            <a:pPr lvl="2"/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Wrangling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DEE1DB0-D5F6-4EE5-BC90-1544F3655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320" y="2535556"/>
            <a:ext cx="40481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charts used were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They were used to explain the relationship between payload, launch site, flight number and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with Data Visualization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names of the unique launch sites in the space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5 records where launch sites begin with the string 'CCA'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date when the first successful landing outcome in ground pad was achieved.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the boosters which have success in drone ship and have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with SQL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460248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map objects were used: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Markers: They were used to mark the failed and successful launches, and text such as names.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Circles: They represent the radius of the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Lines: They were used to measure and graph the distance between sites and other locations.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Folium Map on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81D743D-130F-AE14-4078-DCAF5DFB0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75054"/>
            <a:ext cx="52101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dashboard includes elements like a Pie chart and a Scatterplot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pie chart allowed to see the relation between Launch Sites and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Scatterplot allowed to see the relation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 was a decision tree classifier with 88% accuracy.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Predictive Analysis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Flecha: cheurón 1">
            <a:extLst>
              <a:ext uri="{FF2B5EF4-FFF2-40B4-BE49-F238E27FC236}">
                <a16:creationId xmlns:a16="http://schemas.microsoft.com/office/drawing/2014/main" id="{56EFC671-0BC4-57C1-5608-96E31D40AE28}"/>
              </a:ext>
            </a:extLst>
          </p:cNvPr>
          <p:cNvSpPr/>
          <p:nvPr/>
        </p:nvSpPr>
        <p:spPr>
          <a:xfrm>
            <a:off x="2007948" y="3716311"/>
            <a:ext cx="1319134" cy="1410091"/>
          </a:xfrm>
          <a:prstGeom prst="chevron">
            <a:avLst/>
          </a:prstGeom>
          <a:solidFill>
            <a:srgbClr val="0B49CB"/>
          </a:solidFill>
          <a:ln w="28575">
            <a:solidFill>
              <a:srgbClr val="1216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A6A8031-5A20-627F-CA34-C51151D48252}"/>
              </a:ext>
            </a:extLst>
          </p:cNvPr>
          <p:cNvSpPr txBox="1">
            <a:spLocks/>
          </p:cNvSpPr>
          <p:nvPr/>
        </p:nvSpPr>
        <p:spPr>
          <a:xfrm>
            <a:off x="770011" y="3656182"/>
            <a:ext cx="1522017" cy="10524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Test – Train Split with 0.2 test size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Flecha: cheurón 6">
            <a:extLst>
              <a:ext uri="{FF2B5EF4-FFF2-40B4-BE49-F238E27FC236}">
                <a16:creationId xmlns:a16="http://schemas.microsoft.com/office/drawing/2014/main" id="{714F9F1E-2970-0D73-38AD-508864A13D42}"/>
              </a:ext>
            </a:extLst>
          </p:cNvPr>
          <p:cNvSpPr/>
          <p:nvPr/>
        </p:nvSpPr>
        <p:spPr>
          <a:xfrm>
            <a:off x="4643073" y="3716311"/>
            <a:ext cx="1319134" cy="1410091"/>
          </a:xfrm>
          <a:prstGeom prst="chevron">
            <a:avLst/>
          </a:prstGeom>
          <a:solidFill>
            <a:srgbClr val="0B49CB"/>
          </a:solidFill>
          <a:ln w="28575">
            <a:solidFill>
              <a:srgbClr val="1216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B993DD6-756C-F3C1-487E-E9C0FB885A9D}"/>
              </a:ext>
            </a:extLst>
          </p:cNvPr>
          <p:cNvSpPr txBox="1">
            <a:spLocks/>
          </p:cNvSpPr>
          <p:nvPr/>
        </p:nvSpPr>
        <p:spPr>
          <a:xfrm>
            <a:off x="3273175" y="2948896"/>
            <a:ext cx="1596041" cy="15823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F95B05E3-6040-E48C-F62F-55CDDE64E7E9}"/>
              </a:ext>
            </a:extLst>
          </p:cNvPr>
          <p:cNvSpPr/>
          <p:nvPr/>
        </p:nvSpPr>
        <p:spPr>
          <a:xfrm>
            <a:off x="8031948" y="3716311"/>
            <a:ext cx="1319134" cy="1410091"/>
          </a:xfrm>
          <a:prstGeom prst="chevron">
            <a:avLst/>
          </a:prstGeom>
          <a:solidFill>
            <a:srgbClr val="0B49CB"/>
          </a:solidFill>
          <a:ln w="28575">
            <a:solidFill>
              <a:srgbClr val="1216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E27D58D-1E11-6AB5-C5A1-B844827820B0}"/>
              </a:ext>
            </a:extLst>
          </p:cNvPr>
          <p:cNvSpPr txBox="1">
            <a:spLocks/>
          </p:cNvSpPr>
          <p:nvPr/>
        </p:nvSpPr>
        <p:spPr>
          <a:xfrm>
            <a:off x="5929577" y="3890929"/>
            <a:ext cx="2257141" cy="10524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 Search to choose hyperparameters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Flecha: cheurón 10">
            <a:extLst>
              <a:ext uri="{FF2B5EF4-FFF2-40B4-BE49-F238E27FC236}">
                <a16:creationId xmlns:a16="http://schemas.microsoft.com/office/drawing/2014/main" id="{51EFD63B-1586-2D82-10D6-967D2BE2339E}"/>
              </a:ext>
            </a:extLst>
          </p:cNvPr>
          <p:cNvSpPr/>
          <p:nvPr/>
        </p:nvSpPr>
        <p:spPr>
          <a:xfrm>
            <a:off x="10324882" y="3719021"/>
            <a:ext cx="1319134" cy="1410091"/>
          </a:xfrm>
          <a:prstGeom prst="chevron">
            <a:avLst/>
          </a:prstGeom>
          <a:solidFill>
            <a:srgbClr val="0B49CB"/>
          </a:solidFill>
          <a:ln w="28575">
            <a:solidFill>
              <a:srgbClr val="1216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06CA195-68B4-3278-758F-E59E527A80D1}"/>
              </a:ext>
            </a:extLst>
          </p:cNvPr>
          <p:cNvSpPr txBox="1">
            <a:spLocks/>
          </p:cNvSpPr>
          <p:nvPr/>
        </p:nvSpPr>
        <p:spPr>
          <a:xfrm>
            <a:off x="9289828" y="3897823"/>
            <a:ext cx="1319134" cy="10524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 accuracy: Decision 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937429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the graph shows, most launches happen at the CCAFS SLC 40 Launch Site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D3F55D1-708C-04F2-75AA-4BB8267A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73" y="3070534"/>
            <a:ext cx="11736475" cy="233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051559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no heavy launches for the VAFB SLC 4E Launch Site.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4A91E1B-716C-E4C5-2881-23E284EFD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14" y="2846625"/>
            <a:ext cx="11117971" cy="22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6389" y="3156769"/>
            <a:ext cx="3932238" cy="182462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noProof="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launches are to GTO, ISS and VLEO.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434504-C905-3D3E-9655-B39A6E5F1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936" y="1854308"/>
            <a:ext cx="57816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10515600" cy="14811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VLEO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sucess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related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the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es-MX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98E11D2-EB31-088F-00D0-A1944F5ED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91" y="3690583"/>
            <a:ext cx="10713720" cy="219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DFA5B09-8BAB-7514-6C3E-E9656F7E9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51" y="2334652"/>
            <a:ext cx="10271760" cy="267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2DC0EFB-939F-EF84-1784-884CA40AF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987" y="1702811"/>
            <a:ext cx="62960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36C2126-E287-F381-B8F4-54E251F8C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630" y="2637127"/>
            <a:ext cx="5606739" cy="313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5189A3B-5E9E-BDD8-3499-08E9607EB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0" y="2830197"/>
            <a:ext cx="59817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37DE5ED-05F6-7C6B-1F63-5C5BA9B04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442" y="2892916"/>
            <a:ext cx="9009055" cy="206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FA5A7E-1ACF-3A9E-E80E-D4D861DD1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87" y="3225512"/>
            <a:ext cx="78962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271A3B3-D907-4186-009D-1994EC933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51" y="3120709"/>
            <a:ext cx="9550098" cy="216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7AC54D-F2E2-FE9F-4B69-2FF3F475F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986" y="3056285"/>
            <a:ext cx="94488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A41C736-ECFE-0540-9D89-E11E97E33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12" y="2951885"/>
            <a:ext cx="69627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722120"/>
            <a:ext cx="9358577" cy="44196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methodologies that were used: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 Algorithms and Grid Search Cross Validation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which performed the best was the Decision Tree Classifier.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426F06-5271-957C-4CEE-747654C8A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598" y="2649018"/>
            <a:ext cx="7068804" cy="337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32A965-E65C-9530-BB4C-531489364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777548"/>
            <a:ext cx="94107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2355D99-573C-9E08-CBD5-CF3190B20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830" y="3131455"/>
            <a:ext cx="9578340" cy="289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470394" cy="38516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three launch sites: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One in California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Three in Florida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 39A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on Map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231A47F-B76B-43C7-3818-BC934A776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514" y="2218311"/>
            <a:ext cx="7698165" cy="326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96963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 site with the most successful launches was KSC LC 39A in Florida.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 site with the most failed launches was CCAFS LC-40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Florida.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and failed launches for each site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1AC04A-0B10-E7F3-E7E4-E97C64524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933226"/>
            <a:ext cx="5394960" cy="20680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1A79963-CAE3-AB7E-496F-C7B6F7BE9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773" y="4299116"/>
            <a:ext cx="1852613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927156"/>
            <a:ext cx="9642495" cy="15270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closest city to the VAFB SLC-4E launch site is Lompoc, California with 14.03 KM.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Closest coastline, railway and city.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97EB87-6410-3CCE-3CBC-F4DD3778A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60" y="2240280"/>
            <a:ext cx="9785098" cy="418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88958"/>
            <a:ext cx="5660840" cy="45869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era of affordable space travel, SpaceX provides: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Satellite Internet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Man missions.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rocket launches reuses the first stage, and in turn, making them more affordable.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stage does the most work in the launch. Sometimes it will land, sometimes it will crash, other times it will be sacrificed.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objective of the report is to create a machine learning model to predict if SpaceX will reuse the first stage.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BEC96E-086A-B230-911C-E6A9EC13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146" y="2411258"/>
            <a:ext cx="4753288" cy="26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209874"/>
            <a:ext cx="5325989" cy="79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model with the highest accuracy is a decision tree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86A8F55-2BA8-5E98-B91A-9DA6E4DD1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881" y="1629487"/>
            <a:ext cx="5074920" cy="395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278090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36986D5-3161-8EEC-57B5-7D9120713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287" y="1745832"/>
            <a:ext cx="50006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98942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Scrapping was used to collect the data. It was transformed into a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choose the target label, EDA was done. Different types of outcomes were simplified into good outcome and bad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visualization showed that GTO as the most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 was done to understand the relation between dates, launch sites, payload,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was used to create a map of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dashboard was created to show pie charts and line charts of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was the best classifier for this task,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SpaceX REST API and by web scrapping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Transform Falcon 9 Data from JSON to Data Frame with no null values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split into a train-test split. The models were Logistic Regression, Support Vector Machine, Decision Tree and K-Nearest Neighbors. The best model was the one that had the highest accuracy. Fe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022907" cy="105248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API provides data about launch including rocket use, payload delivered, launch specifications, landing specifications and landing outcome.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4" name="Flecha: cheurón 3">
            <a:extLst>
              <a:ext uri="{FF2B5EF4-FFF2-40B4-BE49-F238E27FC236}">
                <a16:creationId xmlns:a16="http://schemas.microsoft.com/office/drawing/2014/main" id="{7638EDBC-A298-2E50-F3D1-6B8DD2040829}"/>
              </a:ext>
            </a:extLst>
          </p:cNvPr>
          <p:cNvSpPr/>
          <p:nvPr/>
        </p:nvSpPr>
        <p:spPr>
          <a:xfrm>
            <a:off x="2007948" y="3716311"/>
            <a:ext cx="1319134" cy="1410091"/>
          </a:xfrm>
          <a:prstGeom prst="chevron">
            <a:avLst/>
          </a:prstGeom>
          <a:solidFill>
            <a:srgbClr val="0B49CB"/>
          </a:solidFill>
          <a:ln w="28575">
            <a:solidFill>
              <a:srgbClr val="1216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782C4DD-94C7-9B0E-DC61-6E2E9965A7BC}"/>
              </a:ext>
            </a:extLst>
          </p:cNvPr>
          <p:cNvSpPr txBox="1">
            <a:spLocks/>
          </p:cNvSpPr>
          <p:nvPr/>
        </p:nvSpPr>
        <p:spPr>
          <a:xfrm>
            <a:off x="770011" y="3656182"/>
            <a:ext cx="1522017" cy="10524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Scrapping the API’s URL and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15E6AC22-C93A-A544-AEC2-1B97C3AC614A}"/>
              </a:ext>
            </a:extLst>
          </p:cNvPr>
          <p:cNvSpPr/>
          <p:nvPr/>
        </p:nvSpPr>
        <p:spPr>
          <a:xfrm>
            <a:off x="4643073" y="3716311"/>
            <a:ext cx="1319134" cy="1410091"/>
          </a:xfrm>
          <a:prstGeom prst="chevron">
            <a:avLst/>
          </a:prstGeom>
          <a:solidFill>
            <a:srgbClr val="0B49CB"/>
          </a:solidFill>
          <a:ln w="28575">
            <a:solidFill>
              <a:srgbClr val="1216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CDBF5C1-7E82-D497-5202-D30AB237B061}"/>
              </a:ext>
            </a:extLst>
          </p:cNvPr>
          <p:cNvSpPr txBox="1">
            <a:spLocks/>
          </p:cNvSpPr>
          <p:nvPr/>
        </p:nvSpPr>
        <p:spPr>
          <a:xfrm>
            <a:off x="3479481" y="3544026"/>
            <a:ext cx="1481528" cy="10524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from JSON to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Flecha: cheurón 9">
            <a:extLst>
              <a:ext uri="{FF2B5EF4-FFF2-40B4-BE49-F238E27FC236}">
                <a16:creationId xmlns:a16="http://schemas.microsoft.com/office/drawing/2014/main" id="{CB7D5ED3-0054-032E-ABEE-A44C725DAF73}"/>
              </a:ext>
            </a:extLst>
          </p:cNvPr>
          <p:cNvSpPr/>
          <p:nvPr/>
        </p:nvSpPr>
        <p:spPr>
          <a:xfrm>
            <a:off x="7240312" y="3716311"/>
            <a:ext cx="1319134" cy="1410091"/>
          </a:xfrm>
          <a:prstGeom prst="chevron">
            <a:avLst/>
          </a:prstGeom>
          <a:solidFill>
            <a:srgbClr val="0B49CB"/>
          </a:solidFill>
          <a:ln w="28575">
            <a:solidFill>
              <a:srgbClr val="1216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DE0AC6F-8520-9634-02CA-820352B3FA5C}"/>
              </a:ext>
            </a:extLst>
          </p:cNvPr>
          <p:cNvSpPr txBox="1">
            <a:spLocks/>
          </p:cNvSpPr>
          <p:nvPr/>
        </p:nvSpPr>
        <p:spPr>
          <a:xfrm>
            <a:off x="6027811" y="3544026"/>
            <a:ext cx="1319134" cy="10524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Sampling data for only Falcon 9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4" name="Flecha: cheurón 13">
            <a:extLst>
              <a:ext uri="{FF2B5EF4-FFF2-40B4-BE49-F238E27FC236}">
                <a16:creationId xmlns:a16="http://schemas.microsoft.com/office/drawing/2014/main" id="{C723C45B-0603-89DD-F1BB-24B551A67EBA}"/>
              </a:ext>
            </a:extLst>
          </p:cNvPr>
          <p:cNvSpPr/>
          <p:nvPr/>
        </p:nvSpPr>
        <p:spPr>
          <a:xfrm>
            <a:off x="9665315" y="3740084"/>
            <a:ext cx="1319134" cy="1410091"/>
          </a:xfrm>
          <a:prstGeom prst="chevron">
            <a:avLst/>
          </a:prstGeom>
          <a:solidFill>
            <a:srgbClr val="0B49CB"/>
          </a:solidFill>
          <a:ln w="28575">
            <a:solidFill>
              <a:srgbClr val="1216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EE5BA78-287F-AEFA-C456-9A85C243A5DA}"/>
              </a:ext>
            </a:extLst>
          </p:cNvPr>
          <p:cNvSpPr txBox="1">
            <a:spLocks/>
          </p:cNvSpPr>
          <p:nvPr/>
        </p:nvSpPr>
        <p:spPr>
          <a:xfrm>
            <a:off x="8630261" y="3918886"/>
            <a:ext cx="1319134" cy="105248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Dealing with Null Values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id="{D3817797-55EF-53D6-007A-FD473924A6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8042940"/>
              </p:ext>
            </p:extLst>
          </p:nvPr>
        </p:nvGraphicFramePr>
        <p:xfrm>
          <a:off x="820738" y="1800225"/>
          <a:ext cx="4640263" cy="4225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0412715B-305E-D3E8-4FA4-403E1849AB5F}"/>
              </a:ext>
            </a:extLst>
          </p:cNvPr>
          <p:cNvSpPr txBox="1"/>
          <p:nvPr/>
        </p:nvSpPr>
        <p:spPr>
          <a:xfrm>
            <a:off x="6095999" y="2083633"/>
            <a:ext cx="2373443" cy="92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Get Request from Space X API returns JSON object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960D83EC-94CC-A69E-076F-869D853303C8}"/>
              </a:ext>
            </a:extLst>
          </p:cNvPr>
          <p:cNvSpPr/>
          <p:nvPr/>
        </p:nvSpPr>
        <p:spPr>
          <a:xfrm>
            <a:off x="8327036" y="2443397"/>
            <a:ext cx="749508" cy="269823"/>
          </a:xfrm>
          <a:prstGeom prst="rightArrow">
            <a:avLst/>
          </a:prstGeom>
          <a:solidFill>
            <a:srgbClr val="0B49CB"/>
          </a:solidFill>
          <a:ln w="28575">
            <a:solidFill>
              <a:srgbClr val="1216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6E1EE4E-7172-CD67-BBB1-5F90B975A759}"/>
              </a:ext>
            </a:extLst>
          </p:cNvPr>
          <p:cNvSpPr txBox="1"/>
          <p:nvPr/>
        </p:nvSpPr>
        <p:spPr>
          <a:xfrm>
            <a:off x="9273018" y="2116643"/>
            <a:ext cx="1931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Parse the JSON object with pd.json_normalize</a:t>
            </a:r>
          </a:p>
        </p:txBody>
      </p:sp>
      <p:sp>
        <p:nvSpPr>
          <p:cNvPr id="13" name="Flecha: curvada hacia la izquierda 12">
            <a:extLst>
              <a:ext uri="{FF2B5EF4-FFF2-40B4-BE49-F238E27FC236}">
                <a16:creationId xmlns:a16="http://schemas.microsoft.com/office/drawing/2014/main" id="{AA763456-51E8-AC53-CDD9-AB64D617D261}"/>
              </a:ext>
            </a:extLst>
          </p:cNvPr>
          <p:cNvSpPr/>
          <p:nvPr/>
        </p:nvSpPr>
        <p:spPr>
          <a:xfrm>
            <a:off x="9947479" y="3109636"/>
            <a:ext cx="651692" cy="1031342"/>
          </a:xfrm>
          <a:prstGeom prst="curvedLeftArrow">
            <a:avLst/>
          </a:prstGeom>
          <a:solidFill>
            <a:srgbClr val="0B49CB"/>
          </a:solidFill>
          <a:ln w="28575">
            <a:solidFill>
              <a:srgbClr val="1216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ED74226-62EB-5300-5A8A-4A6CA6FF0908}"/>
              </a:ext>
            </a:extLst>
          </p:cNvPr>
          <p:cNvSpPr txBox="1"/>
          <p:nvPr/>
        </p:nvSpPr>
        <p:spPr>
          <a:xfrm>
            <a:off x="7192778" y="3563228"/>
            <a:ext cx="2687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With preset functions, save the chosen features in a Data Frame</a:t>
            </a:r>
          </a:p>
        </p:txBody>
      </p:sp>
      <p:sp>
        <p:nvSpPr>
          <p:cNvPr id="15" name="Flecha: curvada hacia la derecha 14">
            <a:extLst>
              <a:ext uri="{FF2B5EF4-FFF2-40B4-BE49-F238E27FC236}">
                <a16:creationId xmlns:a16="http://schemas.microsoft.com/office/drawing/2014/main" id="{5DC7427C-C42E-2D9D-6233-B91D053168F4}"/>
              </a:ext>
            </a:extLst>
          </p:cNvPr>
          <p:cNvSpPr/>
          <p:nvPr/>
        </p:nvSpPr>
        <p:spPr>
          <a:xfrm>
            <a:off x="6265889" y="4024893"/>
            <a:ext cx="689547" cy="1431527"/>
          </a:xfrm>
          <a:prstGeom prst="curvedRightArrow">
            <a:avLst/>
          </a:prstGeom>
          <a:solidFill>
            <a:srgbClr val="0B49CB"/>
          </a:solidFill>
          <a:ln w="28575">
            <a:solidFill>
              <a:srgbClr val="1216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E895B39-7773-6545-9729-082BE74F783B}"/>
              </a:ext>
            </a:extLst>
          </p:cNvPr>
          <p:cNvSpPr txBox="1"/>
          <p:nvPr/>
        </p:nvSpPr>
        <p:spPr>
          <a:xfrm>
            <a:off x="7585699" y="4764070"/>
            <a:ext cx="2687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Filter for Falcon 9 launches and replace missing values with mean of column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520561-B02C-080A-5A06-1B4D245D1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D57B8-8617-D1FC-BD47-24D7924B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A6DBA2-0792-D624-4890-76EC0CD255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C2BC2-D375-4A5B-1425-F2D511D7342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Scrapping</a:t>
            </a:r>
          </a:p>
        </p:txBody>
      </p:sp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id="{E33ADFD1-546A-8384-D8A9-E7A64E3B22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430255"/>
              </p:ext>
            </p:extLst>
          </p:nvPr>
        </p:nvGraphicFramePr>
        <p:xfrm>
          <a:off x="820738" y="1800225"/>
          <a:ext cx="4640263" cy="4225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75CB6E88-A637-0F11-8007-DAA4C1D4C5F3}"/>
              </a:ext>
            </a:extLst>
          </p:cNvPr>
          <p:cNvSpPr txBox="1"/>
          <p:nvPr/>
        </p:nvSpPr>
        <p:spPr>
          <a:xfrm>
            <a:off x="6095999" y="2083633"/>
            <a:ext cx="2373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Get Request from Falcon9 Launch Wiki Page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9B8454E7-1607-1191-BCC1-60E8BF704FAD}"/>
              </a:ext>
            </a:extLst>
          </p:cNvPr>
          <p:cNvSpPr/>
          <p:nvPr/>
        </p:nvSpPr>
        <p:spPr>
          <a:xfrm>
            <a:off x="8327036" y="2443397"/>
            <a:ext cx="749508" cy="269823"/>
          </a:xfrm>
          <a:prstGeom prst="rightArrow">
            <a:avLst/>
          </a:prstGeom>
          <a:solidFill>
            <a:srgbClr val="0B49CB"/>
          </a:solidFill>
          <a:ln w="28575">
            <a:solidFill>
              <a:srgbClr val="1216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2D6013-C97E-3EC5-2FE9-1B9831C2E6C8}"/>
              </a:ext>
            </a:extLst>
          </p:cNvPr>
          <p:cNvSpPr txBox="1"/>
          <p:nvPr/>
        </p:nvSpPr>
        <p:spPr>
          <a:xfrm>
            <a:off x="9273018" y="2116643"/>
            <a:ext cx="1931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Parse the HTML table with Beautiful Soup. </a:t>
            </a:r>
          </a:p>
        </p:txBody>
      </p:sp>
      <p:sp>
        <p:nvSpPr>
          <p:cNvPr id="13" name="Flecha: curvada hacia la izquierda 12">
            <a:extLst>
              <a:ext uri="{FF2B5EF4-FFF2-40B4-BE49-F238E27FC236}">
                <a16:creationId xmlns:a16="http://schemas.microsoft.com/office/drawing/2014/main" id="{296327AB-99BF-9219-274B-A2926F0DD951}"/>
              </a:ext>
            </a:extLst>
          </p:cNvPr>
          <p:cNvSpPr/>
          <p:nvPr/>
        </p:nvSpPr>
        <p:spPr>
          <a:xfrm>
            <a:off x="9947479" y="3109636"/>
            <a:ext cx="651692" cy="1031342"/>
          </a:xfrm>
          <a:prstGeom prst="curvedLeftArrow">
            <a:avLst/>
          </a:prstGeom>
          <a:solidFill>
            <a:srgbClr val="0B49CB"/>
          </a:solidFill>
          <a:ln w="28575">
            <a:solidFill>
              <a:srgbClr val="1216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03D2BB3-7FCD-8438-EC0B-7CEBA3A9F175}"/>
              </a:ext>
            </a:extLst>
          </p:cNvPr>
          <p:cNvSpPr txBox="1"/>
          <p:nvPr/>
        </p:nvSpPr>
        <p:spPr>
          <a:xfrm>
            <a:off x="7192778" y="3563228"/>
            <a:ext cx="2687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With preset functions, save the chosen features in a Data Frame</a:t>
            </a:r>
          </a:p>
        </p:txBody>
      </p:sp>
      <p:sp>
        <p:nvSpPr>
          <p:cNvPr id="15" name="Flecha: curvada hacia la derecha 14">
            <a:extLst>
              <a:ext uri="{FF2B5EF4-FFF2-40B4-BE49-F238E27FC236}">
                <a16:creationId xmlns:a16="http://schemas.microsoft.com/office/drawing/2014/main" id="{CEA35CE9-28AA-6859-367E-13BE63DF11F6}"/>
              </a:ext>
            </a:extLst>
          </p:cNvPr>
          <p:cNvSpPr/>
          <p:nvPr/>
        </p:nvSpPr>
        <p:spPr>
          <a:xfrm>
            <a:off x="6265889" y="4024893"/>
            <a:ext cx="689547" cy="1431527"/>
          </a:xfrm>
          <a:prstGeom prst="curvedRightArrow">
            <a:avLst/>
          </a:prstGeom>
          <a:solidFill>
            <a:srgbClr val="0B49CB"/>
          </a:solidFill>
          <a:ln w="28575">
            <a:solidFill>
              <a:srgbClr val="1216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1A6B42C-16CA-6F7B-556F-D1F54017121F}"/>
              </a:ext>
            </a:extLst>
          </p:cNvPr>
          <p:cNvSpPr txBox="1"/>
          <p:nvPr/>
        </p:nvSpPr>
        <p:spPr>
          <a:xfrm>
            <a:off x="7585699" y="4764070"/>
            <a:ext cx="2687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Filter for Falcon 9 launches and replace missing values with mean of column</a:t>
            </a:r>
          </a:p>
        </p:txBody>
      </p:sp>
    </p:spTree>
    <p:extLst>
      <p:ext uri="{BB962C8B-B14F-4D97-AF65-F5344CB8AC3E}">
        <p14:creationId xmlns:p14="http://schemas.microsoft.com/office/powerpoint/2010/main" val="12436337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</TotalTime>
  <Words>1479</Words>
  <Application>Microsoft Office PowerPoint</Application>
  <PresentationFormat>Panorámica</PresentationFormat>
  <Paragraphs>234</Paragraphs>
  <Slides>45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0" baseType="lpstr">
      <vt:lpstr>Abadi</vt:lpstr>
      <vt:lpstr>Arial</vt:lpstr>
      <vt:lpstr>Calibri</vt:lpstr>
      <vt:lpstr>IBM Plex Mono SemiBold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Miguel Ángel Solano Valdez</cp:lastModifiedBy>
  <cp:revision>205</cp:revision>
  <dcterms:created xsi:type="dcterms:W3CDTF">2021-04-29T18:58:34Z</dcterms:created>
  <dcterms:modified xsi:type="dcterms:W3CDTF">2025-06-29T21:02:43Z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